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  <p:sldMasterId id="2147483675" r:id="rId2"/>
  </p:sldMasterIdLst>
  <p:notesMasterIdLst>
    <p:notesMasterId r:id="rId12"/>
  </p:notesMasterIdLst>
  <p:sldIdLst>
    <p:sldId id="256" r:id="rId3"/>
    <p:sldId id="623" r:id="rId4"/>
    <p:sldId id="626" r:id="rId5"/>
    <p:sldId id="543" r:id="rId6"/>
    <p:sldId id="461" r:id="rId7"/>
    <p:sldId id="624" r:id="rId8"/>
    <p:sldId id="627" r:id="rId9"/>
    <p:sldId id="628" r:id="rId10"/>
    <p:sldId id="625" r:id="rId1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40C0"/>
    <a:srgbClr val="FF9933"/>
    <a:srgbClr val="67BCAE"/>
    <a:srgbClr val="EAD2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71" autoAdjust="0"/>
    <p:restoredTop sz="82423" autoAdjust="0"/>
  </p:normalViewPr>
  <p:slideViewPr>
    <p:cSldViewPr>
      <p:cViewPr varScale="1">
        <p:scale>
          <a:sx n="97" d="100"/>
          <a:sy n="97" d="100"/>
        </p:scale>
        <p:origin x="2488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BCEECD-F39C-4D02-890D-AC0AE91B6A27}" type="datetimeFigureOut">
              <a:rPr lang="en-US" smtClean="0"/>
              <a:pPr/>
              <a:t>9/3/25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8C5A7-0305-4EBC-87F9-6BE751D0892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8C5A7-0305-4EBC-87F9-6BE751D0892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914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8C5A7-0305-4EBC-87F9-6BE751D0892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69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8C5A7-0305-4EBC-87F9-6BE751D0892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352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8C5A7-0305-4EBC-87F9-6BE751D0892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321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8C5A7-0305-4EBC-87F9-6BE751D0892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651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8C5A7-0305-4EBC-87F9-6BE751D0892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561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8C5A7-0305-4EBC-87F9-6BE751D0892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699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8C5A7-0305-4EBC-87F9-6BE751D0892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491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8C5A7-0305-4EBC-87F9-6BE751D0892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544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 cstate="print">
            <a:lum/>
          </a:blip>
          <a:srcRect/>
          <a:stretch>
            <a:fillRect t="-42000" b="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 cstate="print">
            <a:lum/>
          </a:blip>
          <a:srcRect/>
          <a:stretch>
            <a:fillRect t="-42000" b="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lang="ko-KR" altLang="en-US" dirty="0"/>
            </a:lvl1pPr>
          </a:lstStyle>
          <a:p>
            <a:r>
              <a:rPr lang="en-US" altLang="ko-KR" dirty="0"/>
              <a:t>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570D19B9-2FD6-B229-80B7-A0E05D1E8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836712" y="6597352"/>
            <a:ext cx="2133600" cy="365125"/>
          </a:xfrm>
        </p:spPr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482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60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triqs.github.io/triqs" TargetMode="Externa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4939" y="5635533"/>
            <a:ext cx="846043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Prof. Dr. Thomas Schäfer</a:t>
            </a:r>
            <a:br>
              <a:rPr kumimoji="0" lang="en-US" altLang="ko-KR" sz="16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</a:b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Università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degli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studi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di Trieste (UNITS), Winter Semester 2025</a:t>
            </a: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599575" y="3346581"/>
            <a:ext cx="839239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fr-FR" sz="2000" b="1" dirty="0" err="1"/>
              <a:t>Computational</a:t>
            </a:r>
            <a:r>
              <a:rPr lang="fr-FR" sz="2000" b="1" dirty="0"/>
              <a:t> Methods for Quantum </a:t>
            </a:r>
            <a:r>
              <a:rPr lang="fr-FR" sz="2000" b="1" dirty="0" err="1"/>
              <a:t>Many</a:t>
            </a:r>
            <a:r>
              <a:rPr lang="fr-FR" sz="2000" b="1" dirty="0"/>
              <a:t>-Body </a:t>
            </a:r>
            <a:r>
              <a:rPr lang="fr-FR" sz="2000" b="1" dirty="0" err="1"/>
              <a:t>Systems</a:t>
            </a:r>
            <a:r>
              <a:rPr lang="fr-FR" sz="2000" b="1" dirty="0"/>
              <a:t> (CMQMB) -</a:t>
            </a:r>
          </a:p>
          <a:p>
            <a:pPr algn="r"/>
            <a:r>
              <a:rPr lang="fr-FR" sz="2000" b="1" dirty="0" err="1"/>
              <a:t>from</a:t>
            </a:r>
            <a:r>
              <a:rPr lang="fr-FR" sz="2000" b="1" dirty="0"/>
              <a:t> </a:t>
            </a:r>
            <a:r>
              <a:rPr lang="fr-FR" sz="2000" b="1" dirty="0" err="1">
                <a:solidFill>
                  <a:srgbClr val="FF0000"/>
                </a:solidFill>
              </a:rPr>
              <a:t>artificial</a:t>
            </a:r>
            <a:r>
              <a:rPr lang="fr-FR" sz="2000" b="1" dirty="0">
                <a:solidFill>
                  <a:srgbClr val="FF0000"/>
                </a:solidFill>
              </a:rPr>
              <a:t> </a:t>
            </a:r>
            <a:r>
              <a:rPr lang="fr-FR" sz="2000" b="1" dirty="0" err="1">
                <a:solidFill>
                  <a:srgbClr val="FF0000"/>
                </a:solidFill>
              </a:rPr>
              <a:t>atoms</a:t>
            </a:r>
            <a:r>
              <a:rPr lang="fr-FR" sz="2000" b="1" dirty="0">
                <a:solidFill>
                  <a:srgbClr val="FF0000"/>
                </a:solidFill>
              </a:rPr>
              <a:t> </a:t>
            </a:r>
            <a:r>
              <a:rPr lang="fr-FR" sz="2000" b="1" dirty="0"/>
              <a:t>to </a:t>
            </a:r>
            <a:r>
              <a:rPr lang="fr-FR" sz="2000" b="1" dirty="0">
                <a:solidFill>
                  <a:srgbClr val="3240C0"/>
                </a:solidFill>
              </a:rPr>
              <a:t>high-</a:t>
            </a:r>
            <a:r>
              <a:rPr lang="fr-FR" sz="2000" b="1" dirty="0" err="1">
                <a:solidFill>
                  <a:srgbClr val="3240C0"/>
                </a:solidFill>
              </a:rPr>
              <a:t>temperature</a:t>
            </a:r>
            <a:r>
              <a:rPr lang="fr-FR" sz="2000" b="1" dirty="0">
                <a:solidFill>
                  <a:srgbClr val="3240C0"/>
                </a:solidFill>
              </a:rPr>
              <a:t> </a:t>
            </a:r>
            <a:r>
              <a:rPr lang="fr-FR" sz="2000" b="1" dirty="0" err="1">
                <a:solidFill>
                  <a:srgbClr val="3240C0"/>
                </a:solidFill>
              </a:rPr>
              <a:t>superconductors</a:t>
            </a:r>
            <a:endParaRPr lang="fr-FR" sz="2000" b="1" dirty="0">
              <a:solidFill>
                <a:srgbClr val="3240C0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BCDEA0-20EB-D943-A33B-20ACE40A1BAC}"/>
              </a:ext>
            </a:extLst>
          </p:cNvPr>
          <p:cNvCxnSpPr/>
          <p:nvPr/>
        </p:nvCxnSpPr>
        <p:spPr>
          <a:xfrm>
            <a:off x="531538" y="4125273"/>
            <a:ext cx="8392395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34EB2AA-084B-5758-A53D-3EC700C3F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62" y="5564447"/>
            <a:ext cx="2844084" cy="10039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50F71C-8BEF-AA42-4904-6BD37E2B9BFE}"/>
              </a:ext>
            </a:extLst>
          </p:cNvPr>
          <p:cNvSpPr txBox="1"/>
          <p:nvPr/>
        </p:nvSpPr>
        <p:spPr>
          <a:xfrm>
            <a:off x="4351933" y="418396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altLang="ko-KR" sz="1800" b="1" dirty="0">
                <a:solidFill>
                  <a:srgbClr val="3240C0"/>
                </a:solidFill>
                <a:ea typeface="맑은 고딕" pitchFamily="50" charset="-127"/>
                <a:cs typeface="Arial" pitchFamily="34" charset="0"/>
              </a:rPr>
              <a:t>Lecture 1 – Introduction</a:t>
            </a:r>
            <a:endParaRPr lang="en-US" altLang="ko-KR" sz="2800" b="1" dirty="0">
              <a:solidFill>
                <a:srgbClr val="3240C0"/>
              </a:solidFill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69514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/>
              <a:t>Fascinating physics from </a:t>
            </a:r>
            <a:r>
              <a:rPr lang="en-GB" sz="2400" b="1" dirty="0">
                <a:solidFill>
                  <a:srgbClr val="FF0000"/>
                </a:solidFill>
              </a:rPr>
              <a:t>electron-electron interactions</a:t>
            </a:r>
          </a:p>
        </p:txBody>
      </p:sp>
      <p:sp>
        <p:nvSpPr>
          <p:cNvPr id="23" name="Titel 3">
            <a:extLst>
              <a:ext uri="{FF2B5EF4-FFF2-40B4-BE49-F238E27FC236}">
                <a16:creationId xmlns:a16="http://schemas.microsoft.com/office/drawing/2014/main" id="{E05100DB-5766-C148-8F5A-667DB4B160B8}"/>
              </a:ext>
            </a:extLst>
          </p:cNvPr>
          <p:cNvSpPr txBox="1">
            <a:spLocks/>
          </p:cNvSpPr>
          <p:nvPr/>
        </p:nvSpPr>
        <p:spPr>
          <a:xfrm>
            <a:off x="827584" y="250473"/>
            <a:ext cx="777686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ko-KR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283D066-9C0B-DA0B-2B1F-E86278BE2E18}"/>
              </a:ext>
            </a:extLst>
          </p:cNvPr>
          <p:cNvSpPr/>
          <p:nvPr/>
        </p:nvSpPr>
        <p:spPr>
          <a:xfrm>
            <a:off x="1058745" y="187910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97B0DE-5C13-B805-5260-9A151E91FE9D}"/>
                  </a:ext>
                </a:extLst>
              </p:cNvPr>
              <p:cNvSpPr txBox="1"/>
              <p:nvPr/>
            </p:nvSpPr>
            <p:spPr>
              <a:xfrm>
                <a:off x="1058745" y="2527174"/>
                <a:ext cx="344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97B0DE-5C13-B805-5260-9A151E91F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745" y="2527174"/>
                <a:ext cx="344903" cy="276999"/>
              </a:xfrm>
              <a:prstGeom prst="rect">
                <a:avLst/>
              </a:prstGeom>
              <a:blipFill>
                <a:blip r:embed="rId3"/>
                <a:stretch>
                  <a:fillRect l="-3571" r="-71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D1A5E82F-25AF-5CFB-9CBF-CA6C15FBC726}"/>
              </a:ext>
            </a:extLst>
          </p:cNvPr>
          <p:cNvSpPr/>
          <p:nvPr/>
        </p:nvSpPr>
        <p:spPr>
          <a:xfrm>
            <a:off x="2642921" y="187910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638346-04B4-8B31-3132-A7A171AC34A5}"/>
                  </a:ext>
                </a:extLst>
              </p:cNvPr>
              <p:cNvSpPr txBox="1"/>
              <p:nvPr/>
            </p:nvSpPr>
            <p:spPr>
              <a:xfrm>
                <a:off x="2642921" y="2527174"/>
                <a:ext cx="344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638346-04B4-8B31-3132-A7A171AC3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921" y="2527174"/>
                <a:ext cx="344903" cy="276999"/>
              </a:xfrm>
              <a:prstGeom prst="rect">
                <a:avLst/>
              </a:prstGeom>
              <a:blipFill>
                <a:blip r:embed="rId4"/>
                <a:stretch>
                  <a:fillRect l="-7143" r="-71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Lightning Bolt 23">
            <a:extLst>
              <a:ext uri="{FF2B5EF4-FFF2-40B4-BE49-F238E27FC236}">
                <a16:creationId xmlns:a16="http://schemas.microsoft.com/office/drawing/2014/main" id="{324CB996-07A2-0631-07EF-58BD39E462D5}"/>
              </a:ext>
            </a:extLst>
          </p:cNvPr>
          <p:cNvSpPr/>
          <p:nvPr/>
        </p:nvSpPr>
        <p:spPr>
          <a:xfrm>
            <a:off x="1778825" y="1807094"/>
            <a:ext cx="648072" cy="576064"/>
          </a:xfrm>
          <a:prstGeom prst="lightningBol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3D2F26-F0BE-A53A-3A91-B4736D6D7784}"/>
                  </a:ext>
                </a:extLst>
              </p:cNvPr>
              <p:cNvSpPr txBox="1"/>
              <p:nvPr/>
            </p:nvSpPr>
            <p:spPr>
              <a:xfrm>
                <a:off x="1403648" y="2829175"/>
                <a:ext cx="1248995" cy="6028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D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3D2F26-F0BE-A53A-3A91-B4736D6D7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2829175"/>
                <a:ext cx="1248995" cy="602857"/>
              </a:xfrm>
              <a:prstGeom prst="rect">
                <a:avLst/>
              </a:prstGeom>
              <a:blipFill>
                <a:blip r:embed="rId5"/>
                <a:stretch>
                  <a:fillRect l="-4040" r="-1010" b="-612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ight Arrow 28">
            <a:extLst>
              <a:ext uri="{FF2B5EF4-FFF2-40B4-BE49-F238E27FC236}">
                <a16:creationId xmlns:a16="http://schemas.microsoft.com/office/drawing/2014/main" id="{A5F60DC0-6CF2-263E-2576-AC280D04FB83}"/>
              </a:ext>
            </a:extLst>
          </p:cNvPr>
          <p:cNvSpPr/>
          <p:nvPr/>
        </p:nvSpPr>
        <p:spPr>
          <a:xfrm>
            <a:off x="3338282" y="2059122"/>
            <a:ext cx="432048" cy="144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27DF4BEC-BF39-ED6D-A6FE-B67F1065D181}"/>
              </a:ext>
            </a:extLst>
          </p:cNvPr>
          <p:cNvSpPr/>
          <p:nvPr/>
        </p:nvSpPr>
        <p:spPr>
          <a:xfrm rot="10800000">
            <a:off x="338665" y="2023118"/>
            <a:ext cx="432048" cy="144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0F1DA03-A0E1-7CAA-E9AE-D829BFB74081}"/>
              </a:ext>
            </a:extLst>
          </p:cNvPr>
          <p:cNvSpPr txBox="1"/>
          <p:nvPr/>
        </p:nvSpPr>
        <p:spPr>
          <a:xfrm>
            <a:off x="1422706" y="1236383"/>
            <a:ext cx="1360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en-DE" b="1" dirty="0">
                <a:solidFill>
                  <a:srgbClr val="FF0000"/>
                </a:solidFill>
              </a:rPr>
              <a:t>repulsion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6C7E30-43E0-EF22-B4E1-A86230B9D0DB}"/>
              </a:ext>
            </a:extLst>
          </p:cNvPr>
          <p:cNvSpPr txBox="1"/>
          <p:nvPr/>
        </p:nvSpPr>
        <p:spPr>
          <a:xfrm>
            <a:off x="326632" y="4244723"/>
            <a:ext cx="4047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B</a:t>
            </a:r>
            <a:r>
              <a:rPr lang="en-DE" dirty="0"/>
              <a:t>ut Coulomb interaction can also lead to </a:t>
            </a:r>
            <a:br>
              <a:rPr lang="en-DE" dirty="0"/>
            </a:br>
            <a:r>
              <a:rPr lang="en-DE" dirty="0"/>
              <a:t>an (effective) </a:t>
            </a:r>
            <a:r>
              <a:rPr lang="en-DE" b="1" dirty="0">
                <a:solidFill>
                  <a:srgbClr val="3240C0"/>
                </a:solidFill>
              </a:rPr>
              <a:t>attraction!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EF6E89-B54B-A74D-061B-DDEFC8FE295E}"/>
              </a:ext>
            </a:extLst>
          </p:cNvPr>
          <p:cNvSpPr txBox="1"/>
          <p:nvPr/>
        </p:nvSpPr>
        <p:spPr>
          <a:xfrm>
            <a:off x="5373672" y="1880843"/>
            <a:ext cx="2322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Classical electrostatics:</a:t>
            </a:r>
          </a:p>
          <a:p>
            <a:pPr algn="ctr"/>
            <a:r>
              <a:rPr lang="en-DE" b="1" dirty="0">
                <a:solidFill>
                  <a:srgbClr val="FF0000"/>
                </a:solidFill>
              </a:rPr>
              <a:t>Coulomb force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F5869A5-6E7C-A57A-CA51-8EEB246C6F27}"/>
              </a:ext>
            </a:extLst>
          </p:cNvPr>
          <p:cNvSpPr/>
          <p:nvPr/>
        </p:nvSpPr>
        <p:spPr>
          <a:xfrm>
            <a:off x="5508104" y="4172920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31FBF1D-032B-F74A-F27A-C2B1697003B8}"/>
                  </a:ext>
                </a:extLst>
              </p:cNvPr>
              <p:cNvSpPr txBox="1"/>
              <p:nvPr/>
            </p:nvSpPr>
            <p:spPr>
              <a:xfrm>
                <a:off x="5508104" y="4820992"/>
                <a:ext cx="344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31FBF1D-032B-F74A-F27A-C2B169700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4820992"/>
                <a:ext cx="344903" cy="276999"/>
              </a:xfrm>
              <a:prstGeom prst="rect">
                <a:avLst/>
              </a:prstGeom>
              <a:blipFill>
                <a:blip r:embed="rId6"/>
                <a:stretch>
                  <a:fillRect l="-3571" r="-107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C119CF49-F02B-42F9-5A55-A35AE4EB4954}"/>
              </a:ext>
            </a:extLst>
          </p:cNvPr>
          <p:cNvSpPr/>
          <p:nvPr/>
        </p:nvSpPr>
        <p:spPr>
          <a:xfrm>
            <a:off x="7092280" y="4172920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1DD7DA0-6982-ADA0-7610-79B9EC731B81}"/>
                  </a:ext>
                </a:extLst>
              </p:cNvPr>
              <p:cNvSpPr txBox="1"/>
              <p:nvPr/>
            </p:nvSpPr>
            <p:spPr>
              <a:xfrm>
                <a:off x="7092280" y="4820992"/>
                <a:ext cx="344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1DD7DA0-6982-ADA0-7610-79B9EC731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80" y="4820992"/>
                <a:ext cx="344903" cy="276999"/>
              </a:xfrm>
              <a:prstGeom prst="rect">
                <a:avLst/>
              </a:prstGeom>
              <a:blipFill>
                <a:blip r:embed="rId7"/>
                <a:stretch>
                  <a:fillRect l="-3571" r="-71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Lightning Bolt 42">
            <a:extLst>
              <a:ext uri="{FF2B5EF4-FFF2-40B4-BE49-F238E27FC236}">
                <a16:creationId xmlns:a16="http://schemas.microsoft.com/office/drawing/2014/main" id="{DC709493-989F-6691-1B62-C00FD28F1BEE}"/>
              </a:ext>
            </a:extLst>
          </p:cNvPr>
          <p:cNvSpPr/>
          <p:nvPr/>
        </p:nvSpPr>
        <p:spPr>
          <a:xfrm>
            <a:off x="6192180" y="4172920"/>
            <a:ext cx="648072" cy="576064"/>
          </a:xfrm>
          <a:prstGeom prst="lightningBolt">
            <a:avLst/>
          </a:prstGeom>
          <a:solidFill>
            <a:srgbClr val="3240C0"/>
          </a:solidFill>
          <a:ln>
            <a:solidFill>
              <a:srgbClr val="324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F00328-41E7-65CE-05A7-6E6E1A07BCA8}"/>
              </a:ext>
            </a:extLst>
          </p:cNvPr>
          <p:cNvSpPr txBox="1"/>
          <p:nvPr/>
        </p:nvSpPr>
        <p:spPr>
          <a:xfrm>
            <a:off x="6849097" y="5643868"/>
            <a:ext cx="2087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rgbClr val="3240C0"/>
                </a:solidFill>
                <a:sym typeface="Wingdings" pitchFamily="2" charset="2"/>
              </a:rPr>
              <a:t> </a:t>
            </a:r>
            <a:r>
              <a:rPr lang="en-DE" b="1" dirty="0">
                <a:solidFill>
                  <a:srgbClr val="3240C0"/>
                </a:solidFill>
              </a:rPr>
              <a:t>Cooper pairs and</a:t>
            </a:r>
          </a:p>
          <a:p>
            <a:r>
              <a:rPr lang="en-DE" b="1" dirty="0">
                <a:solidFill>
                  <a:srgbClr val="3240C0"/>
                </a:solidFill>
              </a:rPr>
              <a:t>superconductors</a:t>
            </a:r>
          </a:p>
        </p:txBody>
      </p:sp>
      <p:sp>
        <p:nvSpPr>
          <p:cNvPr id="45" name="Doughnut 44">
            <a:extLst>
              <a:ext uri="{FF2B5EF4-FFF2-40B4-BE49-F238E27FC236}">
                <a16:creationId xmlns:a16="http://schemas.microsoft.com/office/drawing/2014/main" id="{C8070023-65E2-DACB-7ADE-5F49B150E05D}"/>
              </a:ext>
            </a:extLst>
          </p:cNvPr>
          <p:cNvSpPr/>
          <p:nvPr/>
        </p:nvSpPr>
        <p:spPr>
          <a:xfrm>
            <a:off x="4716016" y="3654316"/>
            <a:ext cx="3888432" cy="1848820"/>
          </a:xfrm>
          <a:prstGeom prst="donut">
            <a:avLst>
              <a:gd name="adj" fmla="val 101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pic>
        <p:nvPicPr>
          <p:cNvPr id="4100" name="Picture 4" descr="Shutterstock">
            <a:extLst>
              <a:ext uri="{FF2B5EF4-FFF2-40B4-BE49-F238E27FC236}">
                <a16:creationId xmlns:a16="http://schemas.microsoft.com/office/drawing/2014/main" id="{E2BBB9C4-DC47-24EF-D876-28CD47F80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101" y="5123522"/>
            <a:ext cx="2824220" cy="158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11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/>
      <p:bldP spid="29" grpId="0" animBg="1"/>
      <p:bldP spid="30" grpId="0" animBg="1"/>
      <p:bldP spid="31" grpId="0"/>
      <p:bldP spid="35" grpId="0"/>
      <p:bldP spid="39" grpId="0" animBg="1"/>
      <p:bldP spid="40" grpId="0"/>
      <p:bldP spid="41" grpId="0" animBg="1"/>
      <p:bldP spid="42" grpId="0"/>
      <p:bldP spid="43" grpId="0" animBg="1"/>
      <p:bldP spid="44" grpId="0"/>
      <p:bldP spid="4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69514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/>
              <a:t>Fascinating physics from </a:t>
            </a:r>
            <a:r>
              <a:rPr lang="en-GB" sz="2400" b="1" dirty="0">
                <a:solidFill>
                  <a:srgbClr val="FF0000"/>
                </a:solidFill>
              </a:rPr>
              <a:t>electron-electron interactions</a:t>
            </a:r>
          </a:p>
        </p:txBody>
      </p:sp>
      <p:sp>
        <p:nvSpPr>
          <p:cNvPr id="23" name="Titel 3">
            <a:extLst>
              <a:ext uri="{FF2B5EF4-FFF2-40B4-BE49-F238E27FC236}">
                <a16:creationId xmlns:a16="http://schemas.microsoft.com/office/drawing/2014/main" id="{E05100DB-5766-C148-8F5A-667DB4B160B8}"/>
              </a:ext>
            </a:extLst>
          </p:cNvPr>
          <p:cNvSpPr txBox="1">
            <a:spLocks/>
          </p:cNvSpPr>
          <p:nvPr/>
        </p:nvSpPr>
        <p:spPr>
          <a:xfrm>
            <a:off x="827584" y="250473"/>
            <a:ext cx="777686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ko-KR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230AB9-639C-0262-8C4C-F03B909A337C}"/>
              </a:ext>
            </a:extLst>
          </p:cNvPr>
          <p:cNvSpPr txBox="1"/>
          <p:nvPr/>
        </p:nvSpPr>
        <p:spPr>
          <a:xfrm>
            <a:off x="4820481" y="1196752"/>
            <a:ext cx="3464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Quantum criticality/Strange metals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30625F-E77C-CA3B-4F02-08AC8C195BB1}"/>
              </a:ext>
            </a:extLst>
          </p:cNvPr>
          <p:cNvSpPr txBox="1"/>
          <p:nvPr/>
        </p:nvSpPr>
        <p:spPr>
          <a:xfrm>
            <a:off x="5938697" y="1456204"/>
            <a:ext cx="2094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i="1" dirty="0"/>
              <a:t>J. Custers, et al., Nature (2003)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8C6C50-BA6E-DD97-2619-9B9DFB22C538}"/>
              </a:ext>
            </a:extLst>
          </p:cNvPr>
          <p:cNvSpPr txBox="1"/>
          <p:nvPr/>
        </p:nvSpPr>
        <p:spPr>
          <a:xfrm>
            <a:off x="323528" y="1196752"/>
            <a:ext cx="3711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High-T</a:t>
            </a:r>
            <a:r>
              <a:rPr lang="en-DE" baseline="-25000" dirty="0"/>
              <a:t>c</a:t>
            </a:r>
            <a:r>
              <a:rPr lang="en-DE" dirty="0"/>
              <a:t> superconductivity, pseudogap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E51D2A-B76F-4D25-04A0-9327318E998C}"/>
              </a:ext>
            </a:extLst>
          </p:cNvPr>
          <p:cNvSpPr txBox="1"/>
          <p:nvPr/>
        </p:nvSpPr>
        <p:spPr>
          <a:xfrm>
            <a:off x="1881726" y="1456204"/>
            <a:ext cx="21007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B. </a:t>
            </a:r>
            <a:r>
              <a:rPr lang="en-US" sz="1200" i="1" dirty="0" err="1"/>
              <a:t>Keimer</a:t>
            </a:r>
            <a:r>
              <a:rPr lang="en-US" sz="1200" i="1" dirty="0"/>
              <a:t>, et al., Nature (2015)</a:t>
            </a:r>
            <a:endParaRPr lang="en-DE" sz="1200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11F852-0F78-2124-1ED3-9414A172CFBE}"/>
              </a:ext>
            </a:extLst>
          </p:cNvPr>
          <p:cNvSpPr txBox="1"/>
          <p:nvPr/>
        </p:nvSpPr>
        <p:spPr>
          <a:xfrm>
            <a:off x="324000" y="4221088"/>
            <a:ext cx="318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Mott metal-insulator transitions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BAC033-CE82-FF08-02E9-C9F7E4442431}"/>
              </a:ext>
            </a:extLst>
          </p:cNvPr>
          <p:cNvSpPr txBox="1"/>
          <p:nvPr/>
        </p:nvSpPr>
        <p:spPr>
          <a:xfrm>
            <a:off x="1855831" y="4480540"/>
            <a:ext cx="2596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i="1" dirty="0"/>
              <a:t>A. Pustogow, et al., </a:t>
            </a:r>
            <a:r>
              <a:rPr lang="en-GB" sz="1200" i="1" dirty="0"/>
              <a:t>Nat. Comm. (2023)</a:t>
            </a:r>
            <a:endParaRPr lang="en-DE" sz="1200" i="1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CA9F294-139A-135C-A47B-DCA0324B1A0E}"/>
              </a:ext>
            </a:extLst>
          </p:cNvPr>
          <p:cNvGrpSpPr/>
          <p:nvPr/>
        </p:nvGrpSpPr>
        <p:grpSpPr>
          <a:xfrm>
            <a:off x="484036" y="4751566"/>
            <a:ext cx="2179806" cy="1832040"/>
            <a:chOff x="484036" y="4852154"/>
            <a:chExt cx="2179806" cy="183204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3A8612C-B2C0-8601-EC05-246E50137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612" y="4852154"/>
              <a:ext cx="2148230" cy="183204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ED4BD0A-48C5-58B0-A718-8D194FA67624}"/>
                </a:ext>
              </a:extLst>
            </p:cNvPr>
            <p:cNvSpPr/>
            <p:nvPr/>
          </p:nvSpPr>
          <p:spPr>
            <a:xfrm>
              <a:off x="484036" y="4852154"/>
              <a:ext cx="151464" cy="1610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1D67FCA-955F-BB52-CC4F-970862CFC2B9}"/>
              </a:ext>
            </a:extLst>
          </p:cNvPr>
          <p:cNvSpPr txBox="1"/>
          <p:nvPr/>
        </p:nvSpPr>
        <p:spPr>
          <a:xfrm>
            <a:off x="4880511" y="4168249"/>
            <a:ext cx="422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“Artificial materials”/quantum simulators</a:t>
            </a:r>
            <a:br>
              <a:rPr lang="en-DE" dirty="0"/>
            </a:br>
            <a:r>
              <a:rPr lang="en-DE" dirty="0"/>
              <a:t>(cold atoms, moiré, …)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1DCEF4-12ED-2A65-2A74-47705CAC3BDD}"/>
              </a:ext>
            </a:extLst>
          </p:cNvPr>
          <p:cNvSpPr txBox="1"/>
          <p:nvPr/>
        </p:nvSpPr>
        <p:spPr>
          <a:xfrm>
            <a:off x="7410818" y="1828731"/>
            <a:ext cx="16743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/>
            </a:lvl1pPr>
          </a:lstStyle>
          <a:p>
            <a:r>
              <a:rPr lang="en-US" dirty="0"/>
              <a:t>TS et al., PRL ‘17</a:t>
            </a:r>
          </a:p>
          <a:p>
            <a:r>
              <a:rPr lang="en-US" dirty="0"/>
              <a:t>TS et al., PRL ’19</a:t>
            </a:r>
          </a:p>
          <a:p>
            <a:r>
              <a:rPr lang="en-US" dirty="0"/>
              <a:t>Adler, …, TS, …, </a:t>
            </a:r>
            <a:br>
              <a:rPr lang="en-US" dirty="0"/>
            </a:br>
            <a:r>
              <a:rPr lang="en-US" dirty="0"/>
              <a:t>                 </a:t>
            </a:r>
            <a:r>
              <a:rPr lang="en-US" dirty="0" err="1"/>
              <a:t>arXiv</a:t>
            </a:r>
            <a:r>
              <a:rPr lang="en-US" dirty="0"/>
              <a:t> ’24</a:t>
            </a:r>
          </a:p>
          <a:p>
            <a:r>
              <a:rPr lang="en-US" dirty="0" err="1"/>
              <a:t>Kitatani</a:t>
            </a:r>
            <a:r>
              <a:rPr lang="en-US" dirty="0"/>
              <a:t>, TS, …, </a:t>
            </a:r>
            <a:r>
              <a:rPr lang="en-US" dirty="0" err="1"/>
              <a:t>arXiv</a:t>
            </a:r>
            <a:r>
              <a:rPr lang="en-US" dirty="0"/>
              <a:t> ‘25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23549F-3824-3D24-FBF2-D44787BF1827}"/>
              </a:ext>
            </a:extLst>
          </p:cNvPr>
          <p:cNvSpPr txBox="1"/>
          <p:nvPr/>
        </p:nvSpPr>
        <p:spPr>
          <a:xfrm>
            <a:off x="2794846" y="1850906"/>
            <a:ext cx="266040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Tseng, …, TS, </a:t>
            </a:r>
            <a:r>
              <a:rPr lang="en-US" sz="1200" dirty="0" err="1"/>
              <a:t>Hansmann</a:t>
            </a:r>
            <a:r>
              <a:rPr lang="en-US" sz="1200" dirty="0"/>
              <a:t>, </a:t>
            </a:r>
            <a:r>
              <a:rPr lang="en-US" sz="1200" dirty="0" err="1"/>
              <a:t>SciPost</a:t>
            </a:r>
            <a:r>
              <a:rPr lang="en-US" sz="1200" dirty="0"/>
              <a:t> Ph. ’25</a:t>
            </a:r>
          </a:p>
          <a:p>
            <a:r>
              <a:rPr lang="en-US" sz="1200" dirty="0" err="1"/>
              <a:t>Malcolms</a:t>
            </a:r>
            <a:r>
              <a:rPr lang="en-US" sz="1200" dirty="0"/>
              <a:t>, …, TS, </a:t>
            </a:r>
            <a:r>
              <a:rPr lang="en-US" sz="1200" dirty="0" err="1"/>
              <a:t>arXiv</a:t>
            </a:r>
            <a:r>
              <a:rPr lang="en-US" sz="1200" dirty="0"/>
              <a:t> ‘24 </a:t>
            </a:r>
          </a:p>
          <a:p>
            <a:r>
              <a:rPr lang="en-US" sz="1200" dirty="0"/>
              <a:t>Ortiz,…, TS, </a:t>
            </a:r>
            <a:r>
              <a:rPr lang="en-US" sz="1200" dirty="0" err="1"/>
              <a:t>Hepting</a:t>
            </a:r>
            <a:r>
              <a:rPr lang="en-US" sz="1200" dirty="0"/>
              <a:t>, PRR ‘22</a:t>
            </a:r>
          </a:p>
          <a:p>
            <a:r>
              <a:rPr lang="en-US" sz="1200" dirty="0" err="1"/>
              <a:t>Klett</a:t>
            </a:r>
            <a:r>
              <a:rPr lang="en-US" sz="1200" dirty="0"/>
              <a:t>, …, TS, Front. Phys. ‘22</a:t>
            </a:r>
          </a:p>
          <a:p>
            <a:r>
              <a:rPr lang="en-US" sz="1200" dirty="0" err="1"/>
              <a:t>Kitatani</a:t>
            </a:r>
            <a:r>
              <a:rPr lang="en-US" sz="1200" dirty="0"/>
              <a:t>, …, TS, Held, JPM ‘22</a:t>
            </a:r>
          </a:p>
          <a:p>
            <a:r>
              <a:rPr lang="en-US" sz="1200" dirty="0"/>
              <a:t>TS and Toschi, JPCM ‘21</a:t>
            </a:r>
          </a:p>
          <a:p>
            <a:r>
              <a:rPr lang="en-GB" sz="1200" b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Klebel</a:t>
            </a:r>
            <a:r>
              <a:rPr lang="en-GB" sz="1200" b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-Knobloch, TS, …, PRB ‘21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 err="1"/>
              <a:t>Kitatani</a:t>
            </a:r>
            <a:r>
              <a:rPr lang="en-US" sz="1200" dirty="0"/>
              <a:t>, TS, et al., PRB(R) ‘19</a:t>
            </a:r>
          </a:p>
          <a:p>
            <a:r>
              <a:rPr lang="en-US" sz="1200" dirty="0"/>
              <a:t>Gunnarsson, TS, et al., PRL ‘15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FC09B9B-C381-13D6-1EA5-5A7D71410F1C}"/>
              </a:ext>
            </a:extLst>
          </p:cNvPr>
          <p:cNvSpPr txBox="1"/>
          <p:nvPr/>
        </p:nvSpPr>
        <p:spPr>
          <a:xfrm>
            <a:off x="2665667" y="4751566"/>
            <a:ext cx="218125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Menke, …, TS, PRL ’24</a:t>
            </a:r>
          </a:p>
          <a:p>
            <a:r>
              <a:rPr lang="en-US" sz="1200" dirty="0" err="1"/>
              <a:t>Meixner</a:t>
            </a:r>
            <a:r>
              <a:rPr lang="en-US" sz="1200" dirty="0"/>
              <a:t>, …, TS, </a:t>
            </a:r>
            <a:r>
              <a:rPr lang="en-US" sz="1200" dirty="0" err="1"/>
              <a:t>arXiv</a:t>
            </a:r>
            <a:r>
              <a:rPr lang="en-US" sz="1200" dirty="0"/>
              <a:t> ‘25</a:t>
            </a:r>
          </a:p>
          <a:p>
            <a:r>
              <a:rPr lang="en-US" sz="1200" dirty="0"/>
              <a:t>Kowalski, …, TS, PRL ‘24</a:t>
            </a:r>
          </a:p>
          <a:p>
            <a:r>
              <a:rPr lang="en-US" sz="1200" dirty="0" err="1"/>
              <a:t>Meixner</a:t>
            </a:r>
            <a:r>
              <a:rPr lang="en-US" sz="1200" dirty="0"/>
              <a:t>, …, TS, </a:t>
            </a:r>
            <a:r>
              <a:rPr lang="en-US" sz="1200" dirty="0" err="1"/>
              <a:t>SciPost</a:t>
            </a:r>
            <a:r>
              <a:rPr lang="en-US" sz="1200" dirty="0"/>
              <a:t> Ph. ‘24</a:t>
            </a:r>
          </a:p>
          <a:p>
            <a:r>
              <a:rPr lang="en-US" sz="1200" dirty="0"/>
              <a:t>Wagner, …, TS, …, </a:t>
            </a:r>
            <a:r>
              <a:rPr lang="en-US" sz="1200" dirty="0" err="1"/>
              <a:t>Sangiovanni</a:t>
            </a:r>
            <a:endParaRPr lang="en-US" sz="1200" dirty="0"/>
          </a:p>
          <a:p>
            <a:r>
              <a:rPr lang="en-US" sz="1200" dirty="0"/>
              <a:t>	Nat. Comm. ‘23</a:t>
            </a:r>
          </a:p>
          <a:p>
            <a:r>
              <a:rPr lang="en-US" sz="1200" dirty="0"/>
              <a:t>TS et al., PRX ‘21</a:t>
            </a:r>
          </a:p>
          <a:p>
            <a:r>
              <a:rPr lang="en-US" sz="1200" dirty="0" err="1"/>
              <a:t>Wietek</a:t>
            </a:r>
            <a:r>
              <a:rPr lang="en-US" sz="1200" dirty="0"/>
              <a:t>, …, TS, Georges, PRX ‘21</a:t>
            </a:r>
          </a:p>
          <a:p>
            <a:r>
              <a:rPr lang="en-US" sz="1200" dirty="0" err="1"/>
              <a:t>Klett</a:t>
            </a:r>
            <a:r>
              <a:rPr lang="en-US" sz="1200" dirty="0"/>
              <a:t>, …, TS, et al., PRR ‘20</a:t>
            </a:r>
          </a:p>
          <a:p>
            <a:r>
              <a:rPr lang="en-US" sz="1200" dirty="0"/>
              <a:t>TS et al., PRB ‘15</a:t>
            </a:r>
          </a:p>
          <a:p>
            <a:r>
              <a:rPr lang="en-US" sz="1200" dirty="0"/>
              <a:t>TS et al., JMMM ‘16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349841-DA5F-FA8C-58E6-6F1F2F489AA5}"/>
              </a:ext>
            </a:extLst>
          </p:cNvPr>
          <p:cNvSpPr txBox="1"/>
          <p:nvPr/>
        </p:nvSpPr>
        <p:spPr>
          <a:xfrm>
            <a:off x="7224318" y="5154284"/>
            <a:ext cx="46204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Tscheppe</a:t>
            </a:r>
            <a:r>
              <a:rPr lang="en-US" sz="1200" dirty="0"/>
              <a:t>, …, TS, PNAS ’24</a:t>
            </a:r>
          </a:p>
          <a:p>
            <a:r>
              <a:rPr lang="en-US" sz="1200" dirty="0"/>
              <a:t>D. Kiese, … TS, …, in</a:t>
            </a:r>
            <a:br>
              <a:rPr lang="en-US" sz="1200" dirty="0"/>
            </a:br>
            <a:r>
              <a:rPr lang="en-US" sz="1200" dirty="0"/>
              <a:t>	preparation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2CAAFA-8F89-8C52-C5C5-09BE167CE893}"/>
              </a:ext>
            </a:extLst>
          </p:cNvPr>
          <p:cNvGrpSpPr/>
          <p:nvPr/>
        </p:nvGrpSpPr>
        <p:grpSpPr>
          <a:xfrm>
            <a:off x="5021227" y="4887619"/>
            <a:ext cx="2223984" cy="1565717"/>
            <a:chOff x="4961197" y="4706003"/>
            <a:chExt cx="2223984" cy="156571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EE136F3-02F3-3BC0-CAF9-A22457AF8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12435" y="4751566"/>
              <a:ext cx="2172746" cy="152015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088419-4EB0-9679-1DB1-B5D5B385399E}"/>
                </a:ext>
              </a:extLst>
            </p:cNvPr>
            <p:cNvSpPr/>
            <p:nvPr/>
          </p:nvSpPr>
          <p:spPr>
            <a:xfrm>
              <a:off x="4961197" y="4706003"/>
              <a:ext cx="330883" cy="315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94B2E58-E57E-629F-A67A-8C5656244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422" y="1787718"/>
            <a:ext cx="2486569" cy="21831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2C6E5F-9E3C-E29B-F535-8BF55F2917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3389" y="1664567"/>
            <a:ext cx="1610997" cy="23704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44FFB9-3569-619B-3581-D33226F9F58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-324544" y="6597352"/>
            <a:ext cx="637728" cy="365125"/>
          </a:xfrm>
        </p:spPr>
        <p:txBody>
          <a:bodyPr/>
          <a:lstStyle/>
          <a:p>
            <a:fld id="{3A2F0832-F084-422D-97D1-AF848F4F2C34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F51014-F281-B9C1-1E9F-AFB472DF47AA}"/>
              </a:ext>
            </a:extLst>
          </p:cNvPr>
          <p:cNvSpPr txBox="1"/>
          <p:nvPr/>
        </p:nvSpPr>
        <p:spPr>
          <a:xfrm>
            <a:off x="5997277" y="4736177"/>
            <a:ext cx="327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Y. </a:t>
            </a:r>
            <a:r>
              <a:rPr lang="en-US" sz="1200" i="1" dirty="0" err="1"/>
              <a:t>Huo</a:t>
            </a:r>
            <a:r>
              <a:rPr lang="en-US" sz="1200" i="1" dirty="0"/>
              <a:t>, …, H.-C. </a:t>
            </a:r>
            <a:r>
              <a:rPr lang="en-US" sz="1200" i="1" dirty="0" err="1"/>
              <a:t>Nägerl</a:t>
            </a:r>
            <a:r>
              <a:rPr lang="en-US" sz="1200" i="1" dirty="0"/>
              <a:t>, Nat. Phys. (2024)</a:t>
            </a:r>
            <a:endParaRPr lang="en-DE" sz="1200" i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EF72CB-02E2-0C06-9505-FB7CA5075360}"/>
              </a:ext>
            </a:extLst>
          </p:cNvPr>
          <p:cNvSpPr/>
          <p:nvPr/>
        </p:nvSpPr>
        <p:spPr>
          <a:xfrm>
            <a:off x="1835305" y="3078858"/>
            <a:ext cx="5473389" cy="1477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How can we treat such systems</a:t>
            </a:r>
            <a:br>
              <a:rPr lang="en-US" sz="2400" b="1" dirty="0"/>
            </a:br>
            <a:r>
              <a:rPr lang="en-US" sz="2400" b="1" dirty="0"/>
              <a:t>theoretically?</a:t>
            </a:r>
          </a:p>
        </p:txBody>
      </p:sp>
    </p:spTree>
    <p:extLst>
      <p:ext uri="{BB962C8B-B14F-4D97-AF65-F5344CB8AC3E}">
        <p14:creationId xmlns:p14="http://schemas.microsoft.com/office/powerpoint/2010/main" val="271633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6" grpId="0"/>
      <p:bldP spid="17" grpId="0"/>
      <p:bldP spid="18" grpId="0"/>
      <p:bldP spid="27" grpId="0"/>
      <p:bldP spid="33" grpId="0"/>
      <p:bldP spid="34" grpId="0"/>
      <p:bldP spid="36" grpId="0"/>
      <p:bldP spid="37" grpId="0"/>
      <p:bldP spid="32" grpId="0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69514"/>
          </a:xfrm>
        </p:spPr>
        <p:txBody>
          <a:bodyPr>
            <a:normAutofit/>
          </a:bodyPr>
          <a:lstStyle/>
          <a:p>
            <a:pPr algn="l"/>
            <a:r>
              <a:rPr lang="en-GB" altLang="en-US" sz="2400" b="1" dirty="0"/>
              <a:t>The full many-body (‘ab-initio’, solid-state) Hamiltonian</a:t>
            </a:r>
          </a:p>
        </p:txBody>
      </p:sp>
      <p:sp>
        <p:nvSpPr>
          <p:cNvPr id="23" name="Titel 3">
            <a:extLst>
              <a:ext uri="{FF2B5EF4-FFF2-40B4-BE49-F238E27FC236}">
                <a16:creationId xmlns:a16="http://schemas.microsoft.com/office/drawing/2014/main" id="{E05100DB-5766-C148-8F5A-667DB4B160B8}"/>
              </a:ext>
            </a:extLst>
          </p:cNvPr>
          <p:cNvSpPr txBox="1">
            <a:spLocks/>
          </p:cNvSpPr>
          <p:nvPr/>
        </p:nvSpPr>
        <p:spPr>
          <a:xfrm>
            <a:off x="827584" y="44624"/>
            <a:ext cx="777686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ko-KR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4253D6-3C9D-AF48-9763-6CEAB2F340AE}"/>
              </a:ext>
            </a:extLst>
          </p:cNvPr>
          <p:cNvSpPr txBox="1"/>
          <p:nvPr/>
        </p:nvSpPr>
        <p:spPr>
          <a:xfrm>
            <a:off x="541313" y="4100843"/>
            <a:ext cx="806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Problem: how can we treat a (quantum mechanical) system with 10</a:t>
            </a:r>
            <a:r>
              <a:rPr lang="en-US" baseline="30000" dirty="0"/>
              <a:t>23</a:t>
            </a:r>
            <a:r>
              <a:rPr lang="en-US" dirty="0"/>
              <a:t> constituents?</a:t>
            </a:r>
            <a:endParaRPr lang="en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7F2197-114F-A944-9D11-E51466A4C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487" y="1861029"/>
            <a:ext cx="3025527" cy="170185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6B1A266-18EE-D14F-9378-C5BC003FE06D}"/>
              </a:ext>
            </a:extLst>
          </p:cNvPr>
          <p:cNvCxnSpPr>
            <a:cxnSpLocks/>
          </p:cNvCxnSpPr>
          <p:nvPr/>
        </p:nvCxnSpPr>
        <p:spPr>
          <a:xfrm flipH="1">
            <a:off x="1951767" y="4843249"/>
            <a:ext cx="1800200" cy="407112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934FF5-43B0-C240-9A76-C59532732A3B}"/>
              </a:ext>
            </a:extLst>
          </p:cNvPr>
          <p:cNvCxnSpPr>
            <a:cxnSpLocks/>
          </p:cNvCxnSpPr>
          <p:nvPr/>
        </p:nvCxnSpPr>
        <p:spPr>
          <a:xfrm rot="-240000">
            <a:off x="5531381" y="4777805"/>
            <a:ext cx="1642740" cy="576645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EA655B6-FE5E-5848-8250-D4EDBB549916}"/>
              </a:ext>
            </a:extLst>
          </p:cNvPr>
          <p:cNvSpPr txBox="1"/>
          <p:nvPr/>
        </p:nvSpPr>
        <p:spPr>
          <a:xfrm>
            <a:off x="229158" y="5441969"/>
            <a:ext cx="51777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</a:t>
            </a:r>
            <a:r>
              <a:rPr lang="en-DE" b="1" dirty="0"/>
              <a:t>pproximate solutions to H:</a:t>
            </a:r>
            <a:br>
              <a:rPr lang="en-DE" b="1" dirty="0"/>
            </a:br>
            <a:r>
              <a:rPr lang="en-DE" dirty="0"/>
              <a:t>density functional theory (DFT), perturbation theory, </a:t>
            </a:r>
            <a:br>
              <a:rPr lang="en-DE" dirty="0"/>
            </a:br>
            <a:r>
              <a:rPr lang="en-DE" dirty="0"/>
              <a:t>GW, etc.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D82ADE-E398-7F49-A48E-B9E01706E605}"/>
              </a:ext>
            </a:extLst>
          </p:cNvPr>
          <p:cNvSpPr txBox="1"/>
          <p:nvPr/>
        </p:nvSpPr>
        <p:spPr>
          <a:xfrm>
            <a:off x="6639853" y="5485594"/>
            <a:ext cx="2504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</a:t>
            </a:r>
            <a:r>
              <a:rPr lang="en-DE" b="1" dirty="0"/>
              <a:t>pproximation to H:</a:t>
            </a:r>
            <a:br>
              <a:rPr lang="en-DE" b="1" dirty="0"/>
            </a:br>
            <a:r>
              <a:rPr lang="en-DE" dirty="0"/>
              <a:t>capture essential physics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01D33-4937-9C92-C2E2-E8B831717B3E}"/>
              </a:ext>
            </a:extLst>
          </p:cNvPr>
          <p:cNvSpPr/>
          <p:nvPr/>
        </p:nvSpPr>
        <p:spPr>
          <a:xfrm>
            <a:off x="6579516" y="5511229"/>
            <a:ext cx="2504147" cy="620696"/>
          </a:xfrm>
          <a:prstGeom prst="rect">
            <a:avLst/>
          </a:prstGeom>
          <a:solidFill>
            <a:srgbClr val="4F81BD">
              <a:alpha val="51000"/>
            </a:srgb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4DD338-21EB-08FB-0FD8-72374DD84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1774762"/>
            <a:ext cx="6406704" cy="205710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5B5EFC-300E-4568-E855-258E0586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44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4" grpId="0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FF850-18D2-EE48-B1E6-950F9A3B2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63" y="1871336"/>
            <a:ext cx="4442955" cy="2499162"/>
          </a:xfrm>
          <a:prstGeom prst="rect">
            <a:avLst/>
          </a:prstGeom>
        </p:spPr>
      </p:pic>
      <p:pic>
        <p:nvPicPr>
          <p:cNvPr id="79" name="Bild 16">
            <a:extLst>
              <a:ext uri="{FF2B5EF4-FFF2-40B4-BE49-F238E27FC236}">
                <a16:creationId xmlns:a16="http://schemas.microsoft.com/office/drawing/2014/main" id="{C29470CF-A41B-CD42-B3DD-0F1572E9DA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8334" y="4560031"/>
            <a:ext cx="4841769" cy="825074"/>
          </a:xfrm>
          <a:prstGeom prst="rect">
            <a:avLst/>
          </a:prstGeom>
          <a:noFill/>
          <a:ln w="69850">
            <a:noFill/>
            <a:miter lim="800000"/>
            <a:headEnd/>
            <a:tailEnd/>
          </a:ln>
          <a:effectLst>
            <a:outerShdw blurRad="88900" dist="50800" dir="2700000" algn="tl" rotWithShape="0">
              <a:schemeClr val="tx1">
                <a:alpha val="40000"/>
              </a:schemeClr>
            </a:outerShdw>
          </a:effectLst>
        </p:spPr>
      </p:pic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69514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>
                <a:solidFill>
                  <a:srgbClr val="410DFF"/>
                </a:solidFill>
              </a:rPr>
              <a:t>Interacting systems: </a:t>
            </a:r>
            <a:r>
              <a:rPr lang="en-GB" sz="2400" b="1" dirty="0"/>
              <a:t>fascinating physics - </a:t>
            </a:r>
            <a:br>
              <a:rPr lang="en-GB" sz="2400" b="1" dirty="0"/>
            </a:br>
            <a:r>
              <a:rPr lang="en-GB" sz="2400" b="1" dirty="0"/>
              <a:t>and a simple (?) </a:t>
            </a:r>
            <a:r>
              <a:rPr lang="en-GB" sz="2400" b="1" dirty="0" err="1"/>
              <a:t>modellization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23" name="Titel 3">
            <a:extLst>
              <a:ext uri="{FF2B5EF4-FFF2-40B4-BE49-F238E27FC236}">
                <a16:creationId xmlns:a16="http://schemas.microsoft.com/office/drawing/2014/main" id="{E05100DB-5766-C148-8F5A-667DB4B160B8}"/>
              </a:ext>
            </a:extLst>
          </p:cNvPr>
          <p:cNvSpPr txBox="1">
            <a:spLocks/>
          </p:cNvSpPr>
          <p:nvPr/>
        </p:nvSpPr>
        <p:spPr>
          <a:xfrm>
            <a:off x="827584" y="44624"/>
            <a:ext cx="777686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ko-KR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45" name="Textfeld 17">
            <a:extLst>
              <a:ext uri="{FF2B5EF4-FFF2-40B4-BE49-F238E27FC236}">
                <a16:creationId xmlns:a16="http://schemas.microsoft.com/office/drawing/2014/main" id="{1FDA6990-0729-0340-A742-4B76BC14AF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670" y="5666631"/>
            <a:ext cx="1436612" cy="461665"/>
          </a:xfrm>
          <a:prstGeom prst="rect">
            <a:avLst/>
          </a:prstGeom>
          <a:noFill/>
          <a:ln w="69850">
            <a:solidFill>
              <a:srgbClr val="00009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00009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-t </a:t>
            </a:r>
            <a:r>
              <a:rPr lang="de-DE" sz="2000" b="1" dirty="0">
                <a:solidFill>
                  <a:srgbClr val="00009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hopping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extfeld 18">
            <a:extLst>
              <a:ext uri="{FF2B5EF4-FFF2-40B4-BE49-F238E27FC236}">
                <a16:creationId xmlns:a16="http://schemas.microsoft.com/office/drawing/2014/main" id="{EE339585-B6C8-AA4A-B61E-D90C56F8C0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2232" y="5549559"/>
            <a:ext cx="2047484" cy="738664"/>
          </a:xfrm>
          <a:prstGeom prst="rect">
            <a:avLst/>
          </a:prstGeom>
          <a:noFill/>
          <a:ln w="730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2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de-DE" sz="2000" b="1" dirty="0">
                <a:solidFill>
                  <a:srgbClr val="00009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</a:t>
            </a:r>
            <a:r>
              <a:rPr lang="de-DE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local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Coulomb</a:t>
            </a:r>
          </a:p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interaction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8334FD7-E278-2F4E-862F-A1D22D3D99E5}"/>
              </a:ext>
            </a:extLst>
          </p:cNvPr>
          <p:cNvGrpSpPr/>
          <p:nvPr/>
        </p:nvGrpSpPr>
        <p:grpSpPr>
          <a:xfrm>
            <a:off x="816508" y="4560031"/>
            <a:ext cx="2726202" cy="546209"/>
            <a:chOff x="4773845" y="5639710"/>
            <a:chExt cx="2726202" cy="546209"/>
          </a:xfrm>
        </p:grpSpPr>
        <p:sp>
          <p:nvSpPr>
            <p:cNvPr id="47" name="Rechteck 16">
              <a:extLst>
                <a:ext uri="{FF2B5EF4-FFF2-40B4-BE49-F238E27FC236}">
                  <a16:creationId xmlns:a16="http://schemas.microsoft.com/office/drawing/2014/main" id="{E52279A6-B267-B948-9024-1045017A007B}"/>
                </a:ext>
              </a:extLst>
            </p:cNvPr>
            <p:cNvSpPr/>
            <p:nvPr/>
          </p:nvSpPr>
          <p:spPr>
            <a:xfrm>
              <a:off x="4773845" y="5652096"/>
              <a:ext cx="556468" cy="533823"/>
            </a:xfrm>
            <a:prstGeom prst="rect">
              <a:avLst/>
            </a:prstGeom>
            <a:solidFill>
              <a:srgbClr val="0070C0">
                <a:alpha val="56000"/>
              </a:srgb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48" name="Rechteck 17">
              <a:extLst>
                <a:ext uri="{FF2B5EF4-FFF2-40B4-BE49-F238E27FC236}">
                  <a16:creationId xmlns:a16="http://schemas.microsoft.com/office/drawing/2014/main" id="{35366D97-CF22-B342-9BDF-9974AF838B1B}"/>
                </a:ext>
              </a:extLst>
            </p:cNvPr>
            <p:cNvSpPr/>
            <p:nvPr/>
          </p:nvSpPr>
          <p:spPr>
            <a:xfrm>
              <a:off x="7140007" y="5639710"/>
              <a:ext cx="360040" cy="504057"/>
            </a:xfrm>
            <a:prstGeom prst="rect">
              <a:avLst/>
            </a:prstGeom>
            <a:solidFill>
              <a:srgbClr val="FF0000">
                <a:alpha val="56000"/>
              </a:srgb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sp>
        <p:nvSpPr>
          <p:cNvPr id="50" name="Textfeld 42">
            <a:extLst>
              <a:ext uri="{FF2B5EF4-FFF2-40B4-BE49-F238E27FC236}">
                <a16:creationId xmlns:a16="http://schemas.microsoft.com/office/drawing/2014/main" id="{6696C631-49F9-084C-842B-E5476C0AE06F}"/>
              </a:ext>
            </a:extLst>
          </p:cNvPr>
          <p:cNvSpPr txBox="1"/>
          <p:nvPr/>
        </p:nvSpPr>
        <p:spPr bwMode="auto">
          <a:xfrm>
            <a:off x="158334" y="1208785"/>
            <a:ext cx="1847044" cy="400110"/>
          </a:xfrm>
          <a:prstGeom prst="rect">
            <a:avLst/>
          </a:prstGeom>
          <a:noFill/>
          <a:ln w="53975"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2000" b="1" dirty="0">
                <a:latin typeface="Calibri" panose="020F0502020204030204" pitchFamily="34" charset="0"/>
                <a:cs typeface="Calibri" panose="020F0502020204030204" pitchFamily="34" charset="0"/>
              </a:rPr>
              <a:t>Hubbard </a:t>
            </a:r>
            <a:r>
              <a:rPr lang="de-DE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endParaRPr lang="de-DE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8" name="Textfeld 30">
            <a:extLst>
              <a:ext uri="{FF2B5EF4-FFF2-40B4-BE49-F238E27FC236}">
                <a16:creationId xmlns:a16="http://schemas.microsoft.com/office/drawing/2014/main" id="{24E196DC-FC27-2E42-B558-4E499A9A3D44}"/>
              </a:ext>
            </a:extLst>
          </p:cNvPr>
          <p:cNvSpPr txBox="1"/>
          <p:nvPr/>
        </p:nvSpPr>
        <p:spPr>
          <a:xfrm>
            <a:off x="2151024" y="6469886"/>
            <a:ext cx="702948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AT" sz="1050" i="1" dirty="0"/>
              <a:t>J. Hubbard, </a:t>
            </a:r>
            <a:r>
              <a:rPr lang="de-AT" sz="1050" i="1" dirty="0" err="1"/>
              <a:t>Proc</a:t>
            </a:r>
            <a:r>
              <a:rPr lang="de-AT" sz="1050" i="1" dirty="0"/>
              <a:t>. Royal </a:t>
            </a:r>
            <a:r>
              <a:rPr lang="de-AT" sz="1050" i="1" dirty="0" err="1"/>
              <a:t>Soc</a:t>
            </a:r>
            <a:r>
              <a:rPr lang="de-AT" sz="1050" i="1" dirty="0"/>
              <a:t>. A, </a:t>
            </a:r>
            <a:r>
              <a:rPr lang="de-AT" sz="1050" b="1" i="1" dirty="0"/>
              <a:t>276</a:t>
            </a:r>
            <a:r>
              <a:rPr lang="de-AT" sz="1050" i="1" dirty="0"/>
              <a:t>, 238– 257 (1963)</a:t>
            </a:r>
          </a:p>
          <a:p>
            <a:pPr algn="r"/>
            <a:r>
              <a:rPr lang="de-AT" sz="1050" i="1" dirty="0"/>
              <a:t>M. Qin, TS, et al., „The Hubbard </a:t>
            </a:r>
            <a:r>
              <a:rPr lang="de-AT" sz="1050" i="1" dirty="0" err="1"/>
              <a:t>model</a:t>
            </a:r>
            <a:r>
              <a:rPr lang="de-AT" sz="1050" i="1" dirty="0"/>
              <a:t> – a </a:t>
            </a:r>
            <a:r>
              <a:rPr lang="de-AT" sz="1050" i="1" dirty="0" err="1"/>
              <a:t>computational</a:t>
            </a:r>
            <a:r>
              <a:rPr lang="de-AT" sz="1050" i="1" dirty="0"/>
              <a:t> </a:t>
            </a:r>
            <a:r>
              <a:rPr lang="de-AT" sz="1050" i="1" dirty="0" err="1"/>
              <a:t>perspective</a:t>
            </a:r>
            <a:r>
              <a:rPr lang="de-AT" sz="1050" i="1" dirty="0"/>
              <a:t>“, Annual Review </a:t>
            </a:r>
            <a:r>
              <a:rPr lang="de-AT" sz="1050" i="1" dirty="0" err="1"/>
              <a:t>of</a:t>
            </a:r>
            <a:r>
              <a:rPr lang="de-AT" sz="1050" i="1" dirty="0"/>
              <a:t> Condensed Matter </a:t>
            </a:r>
            <a:r>
              <a:rPr lang="de-AT" sz="1050" i="1" dirty="0" err="1"/>
              <a:t>Physics</a:t>
            </a:r>
            <a:r>
              <a:rPr lang="de-AT" sz="1050" i="1" dirty="0"/>
              <a:t> </a:t>
            </a:r>
            <a:r>
              <a:rPr lang="de-AT" sz="1050" b="1" i="1" dirty="0"/>
              <a:t>13</a:t>
            </a:r>
            <a:r>
              <a:rPr lang="de-AT" sz="1050" i="1" dirty="0"/>
              <a:t> (2022)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D63AB0-A891-1F45-8418-A637EB4B25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217" y="1627769"/>
            <a:ext cx="3626958" cy="422108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24FC7B-AD35-FECA-D2C9-0FC23B440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E25B88-C9D0-7E0B-8A00-369A9A786B93}"/>
              </a:ext>
            </a:extLst>
          </p:cNvPr>
          <p:cNvSpPr/>
          <p:nvPr/>
        </p:nvSpPr>
        <p:spPr>
          <a:xfrm>
            <a:off x="1835305" y="3078858"/>
            <a:ext cx="5473389" cy="1477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This model cannot be solved analytically</a:t>
            </a:r>
            <a:br>
              <a:rPr lang="en-US" sz="2000" b="1" dirty="0"/>
            </a:br>
            <a:r>
              <a:rPr lang="en-US" sz="2000" b="1" dirty="0"/>
              <a:t>in two and three dimensions!</a:t>
            </a:r>
            <a:br>
              <a:rPr lang="en-US" sz="2000" b="1" dirty="0"/>
            </a:br>
            <a:r>
              <a:rPr lang="en-US" sz="2000" b="1" dirty="0">
                <a:sym typeface="Wingdings" pitchFamily="2" charset="2"/>
              </a:rPr>
              <a:t> numerical quantum many-body </a:t>
            </a:r>
            <a:br>
              <a:rPr lang="en-US" sz="2000" b="1" dirty="0">
                <a:sym typeface="Wingdings" pitchFamily="2" charset="2"/>
              </a:rPr>
            </a:br>
            <a:r>
              <a:rPr lang="en-US" sz="2000" b="1" dirty="0">
                <a:sym typeface="Wingdings" pitchFamily="2" charset="2"/>
              </a:rPr>
              <a:t>methods needed!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7774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987F3AC-CE97-C85C-5EE5-FE84023E3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88297"/>
            <a:ext cx="7772400" cy="4865039"/>
          </a:xfrm>
          <a:prstGeom prst="rect">
            <a:avLst/>
          </a:prstGeom>
        </p:spPr>
      </p:pic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69514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>
                <a:solidFill>
                  <a:srgbClr val="410DFF"/>
                </a:solidFill>
              </a:rPr>
              <a:t>Tentative outline</a:t>
            </a:r>
            <a:r>
              <a:rPr lang="en-GB" sz="2400" b="1" dirty="0"/>
              <a:t> of the course</a:t>
            </a:r>
          </a:p>
        </p:txBody>
      </p:sp>
      <p:sp>
        <p:nvSpPr>
          <p:cNvPr id="23" name="Titel 3">
            <a:extLst>
              <a:ext uri="{FF2B5EF4-FFF2-40B4-BE49-F238E27FC236}">
                <a16:creationId xmlns:a16="http://schemas.microsoft.com/office/drawing/2014/main" id="{E05100DB-5766-C148-8F5A-667DB4B160B8}"/>
              </a:ext>
            </a:extLst>
          </p:cNvPr>
          <p:cNvSpPr txBox="1">
            <a:spLocks/>
          </p:cNvSpPr>
          <p:nvPr/>
        </p:nvSpPr>
        <p:spPr>
          <a:xfrm>
            <a:off x="827584" y="44624"/>
            <a:ext cx="777686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ko-KR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24FC7B-AD35-FECA-D2C9-0FC23B440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29805E-48AA-413E-FF85-A777258C40F6}"/>
              </a:ext>
            </a:extLst>
          </p:cNvPr>
          <p:cNvSpPr/>
          <p:nvPr/>
        </p:nvSpPr>
        <p:spPr>
          <a:xfrm>
            <a:off x="684000" y="2394000"/>
            <a:ext cx="7772400" cy="1222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3BCA4B-1A31-3600-185F-3ADBB86D7857}"/>
              </a:ext>
            </a:extLst>
          </p:cNvPr>
          <p:cNvSpPr/>
          <p:nvPr/>
        </p:nvSpPr>
        <p:spPr>
          <a:xfrm>
            <a:off x="683568" y="4617200"/>
            <a:ext cx="7772400" cy="8227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C01955-B5FC-6472-4A27-3386EDE230D2}"/>
              </a:ext>
            </a:extLst>
          </p:cNvPr>
          <p:cNvSpPr/>
          <p:nvPr/>
        </p:nvSpPr>
        <p:spPr>
          <a:xfrm>
            <a:off x="683568" y="5445224"/>
            <a:ext cx="7772400" cy="10028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50B68A-EF0B-D1AB-15EE-F707DAD24C05}"/>
              </a:ext>
            </a:extLst>
          </p:cNvPr>
          <p:cNvSpPr/>
          <p:nvPr/>
        </p:nvSpPr>
        <p:spPr>
          <a:xfrm>
            <a:off x="682200" y="3581094"/>
            <a:ext cx="7772400" cy="1030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D2D006-1580-C3F2-2190-733E866FE072}"/>
              </a:ext>
            </a:extLst>
          </p:cNvPr>
          <p:cNvSpPr txBox="1"/>
          <p:nvPr/>
        </p:nvSpPr>
        <p:spPr>
          <a:xfrm>
            <a:off x="8604448" y="5589240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b="1" dirty="0"/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02F0B1-605F-1836-207A-4F51DB19C113}"/>
              </a:ext>
            </a:extLst>
          </p:cNvPr>
          <p:cNvSpPr/>
          <p:nvPr/>
        </p:nvSpPr>
        <p:spPr>
          <a:xfrm>
            <a:off x="684000" y="5446800"/>
            <a:ext cx="7772400" cy="1002860"/>
          </a:xfrm>
          <a:prstGeom prst="rect">
            <a:avLst/>
          </a:prstGeom>
          <a:solidFill>
            <a:schemeClr val="bg1">
              <a:alpha val="4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74220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7" grpId="0" animBg="1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69514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>
                <a:solidFill>
                  <a:srgbClr val="FF0000"/>
                </a:solidFill>
              </a:rPr>
              <a:t>Numerical hands-on example sessions</a:t>
            </a:r>
          </a:p>
        </p:txBody>
      </p:sp>
      <p:sp>
        <p:nvSpPr>
          <p:cNvPr id="23" name="Titel 3">
            <a:extLst>
              <a:ext uri="{FF2B5EF4-FFF2-40B4-BE49-F238E27FC236}">
                <a16:creationId xmlns:a16="http://schemas.microsoft.com/office/drawing/2014/main" id="{E05100DB-5766-C148-8F5A-667DB4B160B8}"/>
              </a:ext>
            </a:extLst>
          </p:cNvPr>
          <p:cNvSpPr txBox="1">
            <a:spLocks/>
          </p:cNvSpPr>
          <p:nvPr/>
        </p:nvSpPr>
        <p:spPr>
          <a:xfrm>
            <a:off x="827584" y="44624"/>
            <a:ext cx="777686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ko-KR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24FC7B-AD35-FECA-D2C9-0FC23B440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124" name="Picture 4" descr="About TRIQS — TRIQS 3.3.1 documentation">
            <a:extLst>
              <a:ext uri="{FF2B5EF4-FFF2-40B4-BE49-F238E27FC236}">
                <a16:creationId xmlns:a16="http://schemas.microsoft.com/office/drawing/2014/main" id="{2EDDF060-AF41-5498-3502-2A7B5EF38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38"/>
            <a:ext cx="3128516" cy="71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9C7F00-DD02-C51E-059A-064433F2A4CD}"/>
              </a:ext>
            </a:extLst>
          </p:cNvPr>
          <p:cNvSpPr txBox="1"/>
          <p:nvPr/>
        </p:nvSpPr>
        <p:spPr>
          <a:xfrm>
            <a:off x="899592" y="1881886"/>
            <a:ext cx="5763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0" u="none" strike="noStrike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T</a:t>
            </a:r>
            <a:r>
              <a:rPr lang="en-GB" b="0" i="0" u="none" strike="noStrike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oolbox for </a:t>
            </a:r>
            <a:r>
              <a:rPr lang="en-GB" b="1" i="0" u="none" strike="noStrike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</a:t>
            </a:r>
            <a:r>
              <a:rPr lang="en-GB" b="0" i="0" u="none" strike="noStrike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esearch on </a:t>
            </a:r>
            <a:r>
              <a:rPr lang="en-GB" b="1" i="0" u="none" strike="noStrike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I</a:t>
            </a:r>
            <a:r>
              <a:rPr lang="en-GB" b="0" i="0" u="none" strike="noStrike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nteracting </a:t>
            </a:r>
            <a:r>
              <a:rPr lang="en-GB" b="1" i="0" u="none" strike="noStrike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Q</a:t>
            </a:r>
            <a:r>
              <a:rPr lang="en-GB" b="0" i="0" u="none" strike="noStrike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uantum </a:t>
            </a:r>
            <a:r>
              <a:rPr lang="en-GB" b="1" i="0" u="none" strike="noStrike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</a:t>
            </a:r>
            <a:r>
              <a:rPr lang="en-GB" b="0" i="0" u="none" strike="noStrike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ystems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D72E80-2E5D-01CC-F9B2-B31E404C42CA}"/>
              </a:ext>
            </a:extLst>
          </p:cNvPr>
          <p:cNvSpPr txBox="1"/>
          <p:nvPr/>
        </p:nvSpPr>
        <p:spPr>
          <a:xfrm>
            <a:off x="395536" y="5296878"/>
            <a:ext cx="59097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Introduction to topic and presented example (30 minutes)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Notebook to be worked on separately (40 minutes)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Presentation of solution (20 minutes)</a:t>
            </a:r>
          </a:p>
          <a:p>
            <a:r>
              <a:rPr lang="en-DE" b="1" dirty="0">
                <a:solidFill>
                  <a:srgbClr val="FF0000"/>
                </a:solidFill>
              </a:rPr>
              <a:t>LAPTOPS NEEDED!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C9ED03-D097-00BE-0E57-7AA6E3E5A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594123"/>
            <a:ext cx="7056784" cy="23900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86301D-B32F-95A9-3755-72F6414936D4}"/>
              </a:ext>
            </a:extLst>
          </p:cNvPr>
          <p:cNvSpPr txBox="1"/>
          <p:nvPr/>
        </p:nvSpPr>
        <p:spPr>
          <a:xfrm>
            <a:off x="7020272" y="6550223"/>
            <a:ext cx="2746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dirty="0">
                <a:hlinkClick r:id="rId5"/>
              </a:rPr>
              <a:t>https://triqs.github.io/triqs</a:t>
            </a:r>
            <a:endParaRPr lang="en-DE" sz="1400" dirty="0"/>
          </a:p>
        </p:txBody>
      </p:sp>
    </p:spTree>
    <p:extLst>
      <p:ext uri="{BB962C8B-B14F-4D97-AF65-F5344CB8AC3E}">
        <p14:creationId xmlns:p14="http://schemas.microsoft.com/office/powerpoint/2010/main" val="3754572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69514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>
                <a:solidFill>
                  <a:srgbClr val="FF0000"/>
                </a:solidFill>
              </a:rPr>
              <a:t>Course material</a:t>
            </a:r>
          </a:p>
        </p:txBody>
      </p:sp>
      <p:sp>
        <p:nvSpPr>
          <p:cNvPr id="23" name="Titel 3">
            <a:extLst>
              <a:ext uri="{FF2B5EF4-FFF2-40B4-BE49-F238E27FC236}">
                <a16:creationId xmlns:a16="http://schemas.microsoft.com/office/drawing/2014/main" id="{E05100DB-5766-C148-8F5A-667DB4B160B8}"/>
              </a:ext>
            </a:extLst>
          </p:cNvPr>
          <p:cNvSpPr txBox="1">
            <a:spLocks/>
          </p:cNvSpPr>
          <p:nvPr/>
        </p:nvSpPr>
        <p:spPr>
          <a:xfrm>
            <a:off x="827584" y="44624"/>
            <a:ext cx="777686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ko-KR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24FC7B-AD35-FECA-D2C9-0FC23B440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D72E80-2E5D-01CC-F9B2-B31E404C42CA}"/>
              </a:ext>
            </a:extLst>
          </p:cNvPr>
          <p:cNvSpPr txBox="1"/>
          <p:nvPr/>
        </p:nvSpPr>
        <p:spPr>
          <a:xfrm>
            <a:off x="467544" y="2636912"/>
            <a:ext cx="490987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Lecture notes (blackboard and slides)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Numerical parts: notebooks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Book: H. Bruus and K. Flensberg</a:t>
            </a:r>
            <a:br>
              <a:rPr lang="en-DE" dirty="0"/>
            </a:br>
            <a:r>
              <a:rPr lang="en-DE" dirty="0"/>
              <a:t>“Many-body quantum theory in </a:t>
            </a:r>
            <a:br>
              <a:rPr lang="en-DE" dirty="0"/>
            </a:br>
            <a:r>
              <a:rPr lang="en-DE" dirty="0"/>
              <a:t>condensed matter physics”</a:t>
            </a:r>
            <a:br>
              <a:rPr lang="en-DE" dirty="0"/>
            </a:br>
            <a:r>
              <a:rPr lang="en-DE" dirty="0"/>
              <a:t>(Oxford Graduate Texts 2004)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Research papers and reviews (given in lectures)</a:t>
            </a:r>
          </a:p>
        </p:txBody>
      </p:sp>
      <p:pic>
        <p:nvPicPr>
          <p:cNvPr id="1028" name="Picture 4" descr="Many-body Quantum Theory in Condensed Matter Physics: An Introduction  (Oxford Graduate Texts) : Henrik Bruus, Karsten Flensberg: Amazon.de: Bücher">
            <a:extLst>
              <a:ext uri="{FF2B5EF4-FFF2-40B4-BE49-F238E27FC236}">
                <a16:creationId xmlns:a16="http://schemas.microsoft.com/office/drawing/2014/main" id="{33B22F99-A08C-5B8F-E096-60E02CF2C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535" y="1825653"/>
            <a:ext cx="2731877" cy="405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528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69514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>
                <a:solidFill>
                  <a:srgbClr val="410DFF"/>
                </a:solidFill>
              </a:rPr>
              <a:t>Possible exam </a:t>
            </a:r>
            <a:r>
              <a:rPr lang="en-GB" sz="2400" b="1" dirty="0" err="1">
                <a:solidFill>
                  <a:srgbClr val="410DFF"/>
                </a:solidFill>
              </a:rPr>
              <a:t>modi</a:t>
            </a:r>
            <a:r>
              <a:rPr lang="en-GB" sz="2400" b="1" dirty="0">
                <a:solidFill>
                  <a:srgbClr val="410DFF"/>
                </a:solidFill>
              </a:rPr>
              <a:t> </a:t>
            </a:r>
            <a:r>
              <a:rPr lang="en-GB" sz="2400" b="1" dirty="0"/>
              <a:t>of the course</a:t>
            </a:r>
          </a:p>
        </p:txBody>
      </p:sp>
      <p:sp>
        <p:nvSpPr>
          <p:cNvPr id="23" name="Titel 3">
            <a:extLst>
              <a:ext uri="{FF2B5EF4-FFF2-40B4-BE49-F238E27FC236}">
                <a16:creationId xmlns:a16="http://schemas.microsoft.com/office/drawing/2014/main" id="{E05100DB-5766-C148-8F5A-667DB4B160B8}"/>
              </a:ext>
            </a:extLst>
          </p:cNvPr>
          <p:cNvSpPr txBox="1">
            <a:spLocks/>
          </p:cNvSpPr>
          <p:nvPr/>
        </p:nvSpPr>
        <p:spPr>
          <a:xfrm>
            <a:off x="827584" y="44624"/>
            <a:ext cx="777686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ko-KR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24FC7B-AD35-FECA-D2C9-0FC23B440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BD84F0-B8A1-7C8D-C36D-87AE6DE8CE16}"/>
              </a:ext>
            </a:extLst>
          </p:cNvPr>
          <p:cNvSpPr txBox="1"/>
          <p:nvPr/>
        </p:nvSpPr>
        <p:spPr>
          <a:xfrm>
            <a:off x="629445" y="1556792"/>
            <a:ext cx="78851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Students can chosse one of the following options: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Oral examination with two questions on the course from two different topics.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Presentation of a small numerical project worked out by the student and one </a:t>
            </a:r>
            <a:br>
              <a:rPr lang="en-DE" dirty="0"/>
            </a:br>
            <a:r>
              <a:rPr lang="en-DE" dirty="0"/>
              <a:t>question on the course.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Presentation of a current research publication by the student and one question</a:t>
            </a:r>
            <a:br>
              <a:rPr lang="en-DE" dirty="0"/>
            </a:br>
            <a:r>
              <a:rPr lang="en-DE" dirty="0"/>
              <a:t>on the course.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EBBEFD-A28D-686E-F61E-E8FEBBED2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047" y="3921317"/>
            <a:ext cx="3877905" cy="202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5596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12851</TotalTime>
  <Words>735</Words>
  <Application>Microsoft Macintosh PowerPoint</Application>
  <PresentationFormat>On-screen Show (4:3)</PresentationFormat>
  <Paragraphs>100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Cambria Math</vt:lpstr>
      <vt:lpstr>Lato</vt:lpstr>
      <vt:lpstr>Custom Design</vt:lpstr>
      <vt:lpstr>Larissa-Design</vt:lpstr>
      <vt:lpstr>PowerPoint Presentation</vt:lpstr>
      <vt:lpstr>Fascinating physics from electron-electron interactions</vt:lpstr>
      <vt:lpstr>Fascinating physics from electron-electron interactions</vt:lpstr>
      <vt:lpstr>The full many-body (‘ab-initio’, solid-state) Hamiltonian</vt:lpstr>
      <vt:lpstr>Interacting systems: fascinating physics -  and a simple (?) modellization</vt:lpstr>
      <vt:lpstr>Tentative outline of the course</vt:lpstr>
      <vt:lpstr>Numerical hands-on example sessions</vt:lpstr>
      <vt:lpstr>Course material</vt:lpstr>
      <vt:lpstr>Possible exam modi of the course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Thomas Schäfer</cp:lastModifiedBy>
  <cp:revision>646</cp:revision>
  <cp:lastPrinted>2021-09-09T16:03:15Z</cp:lastPrinted>
  <dcterms:created xsi:type="dcterms:W3CDTF">2014-04-01T16:35:38Z</dcterms:created>
  <dcterms:modified xsi:type="dcterms:W3CDTF">2025-09-03T07:51:29Z</dcterms:modified>
</cp:coreProperties>
</file>